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509" r:id="rId2"/>
    <p:sldId id="542" r:id="rId3"/>
    <p:sldId id="534" r:id="rId4"/>
    <p:sldId id="541" r:id="rId5"/>
    <p:sldId id="535" r:id="rId6"/>
    <p:sldId id="536" r:id="rId7"/>
    <p:sldId id="539" r:id="rId8"/>
    <p:sldId id="537" r:id="rId9"/>
    <p:sldId id="540" r:id="rId10"/>
    <p:sldId id="538" r:id="rId11"/>
    <p:sldId id="533" r:id="rId12"/>
    <p:sldId id="532" r:id="rId13"/>
    <p:sldId id="496" r:id="rId1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2A4D2CE-E8C1-9744-9FC5-10C133CB8887}">
          <p14:sldIdLst>
            <p14:sldId id="509"/>
            <p14:sldId id="542"/>
            <p14:sldId id="534"/>
            <p14:sldId id="541"/>
            <p14:sldId id="535"/>
            <p14:sldId id="536"/>
            <p14:sldId id="539"/>
            <p14:sldId id="537"/>
            <p14:sldId id="540"/>
            <p14:sldId id="538"/>
            <p14:sldId id="533"/>
            <p14:sldId id="532"/>
          </p14:sldIdLst>
        </p14:section>
        <p14:section name="Atlas" id="{B05EDE83-12B7-4046-9927-730510B6D3A7}">
          <p14:sldIdLst/>
        </p14:section>
        <p14:section name="Atlas" id="{C132890D-9D41-A646-8F60-B22C52D05B04}">
          <p14:sldIdLst>
            <p14:sldId id="496"/>
          </p14:sldIdLst>
        </p14:section>
        <p14:section name="Atlas" id="{B38C35E0-4D5A-2D49-BD01-94FD796D2D1B}">
          <p14:sldIdLst/>
        </p14:section>
        <p14:section name="Atlas" id="{F71CE970-D7FD-414A-BA76-77FBA1F7DED6}">
          <p14:sldIdLst/>
        </p14:section>
        <p14:section name="Conclusion" id="{182FF2C2-5D28-7A4D-9D6D-81E498B52714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McJannet" initials="" lastIdx="2" clrIdx="0"/>
  <p:cmAuthor id="1" name="Shivaji Dutta" initials="" lastIdx="1" clrIdx="1"/>
  <p:cmAuthor id="2" name="Claudio Fahey" initials="CRF" lastIdx="1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9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92494" autoAdjust="0"/>
  </p:normalViewPr>
  <p:slideViewPr>
    <p:cSldViewPr snapToGrid="0" snapToObjects="1">
      <p:cViewPr>
        <p:scale>
          <a:sx n="90" d="100"/>
          <a:sy n="90" d="100"/>
        </p:scale>
        <p:origin x="-4944" y="-276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712E4-16E2-3546-BEE8-BF686527E0AB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3ED54-26F3-BA45-8332-245FA7EE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093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AAD08-77AB-C840-8F52-1CD9AC3D73F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E8096-F329-7647-8BCC-856D6F856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17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mage2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9" y="987425"/>
            <a:ext cx="184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817942"/>
            <a:ext cx="11238523" cy="14558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4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76" y="6311551"/>
            <a:ext cx="4519787" cy="470780"/>
          </a:xfrm>
          <a:prstGeom prst="rect">
            <a:avLst/>
          </a:prstGeom>
        </p:spPr>
        <p:txBody>
          <a:bodyPr vert="horz"/>
          <a:lstStyle>
            <a:lvl1pPr algn="l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73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1440" anchor="ctr" anchorCtr="0">
            <a:noAutofit/>
          </a:bodyPr>
          <a:lstStyle>
            <a:lvl1pPr marL="109728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1" y="356318"/>
            <a:ext cx="1719072" cy="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847393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rgbClr val="1E1E1E"/>
                </a:solidFill>
              </a:defRPr>
            </a:lvl3pPr>
            <a:lvl4pPr marL="395288" indent="-160338" defTabSz="-168275">
              <a:spcBef>
                <a:spcPts val="776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785340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2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785340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6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792648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image5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9" y="987425"/>
            <a:ext cx="184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817942"/>
            <a:ext cx="11238523" cy="14558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4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76" y="6311551"/>
            <a:ext cx="4519787" cy="470780"/>
          </a:xfrm>
          <a:prstGeom prst="rect">
            <a:avLst/>
          </a:prstGeom>
        </p:spPr>
        <p:txBody>
          <a:bodyPr vert="horz"/>
          <a:lstStyle>
            <a:lvl1pPr algn="l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73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1440" anchor="ctr" anchorCtr="0">
            <a:noAutofit/>
          </a:bodyPr>
          <a:lstStyle>
            <a:lvl1pPr marL="109728" indent="0" algn="l"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1" y="356318"/>
            <a:ext cx="1719072" cy="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713733"/>
            <a:ext cx="11010311" cy="226026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3" y="4026910"/>
            <a:ext cx="11010311" cy="9082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5" name="Picture 4" descr="Hor_White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233" y="6090523"/>
            <a:ext cx="1302849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5"/>
            <a:ext cx="12188825" cy="313945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714510"/>
            <a:ext cx="12188825" cy="114349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949336"/>
            <a:ext cx="11010311" cy="15203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3" y="2522589"/>
            <a:ext cx="11010311" cy="6402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0" name="Picture 9" descr="Hor_White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233" y="6090523"/>
            <a:ext cx="1302849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"/>
            <a:ext cx="12188825" cy="3973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3" y="1713729"/>
            <a:ext cx="11010311" cy="2260262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454025">
              <a:spcAft>
                <a:spcPts val="0"/>
              </a:spcAft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3" y="4056300"/>
            <a:ext cx="11010311" cy="961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2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rgbClr val="1E1E1E"/>
                </a:solidFill>
              </a:defRPr>
            </a:lvl3pPr>
            <a:lvl4pPr marL="395288" indent="-160338" defTabSz="-168275">
              <a:spcBef>
                <a:spcPts val="776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2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email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87553" cy="10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or_RGBLogo.png"/>
          <p:cNvPicPr>
            <a:picLocks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399" y="6098077"/>
            <a:ext cx="1298448" cy="48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4684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900" baseline="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2014. All Rights Reserved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85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9" r:id="rId3"/>
    <p:sldLayoutId id="2147483675" r:id="rId4"/>
    <p:sldLayoutId id="2147483676" r:id="rId5"/>
    <p:sldLayoutId id="2147483671" r:id="rId6"/>
    <p:sldLayoutId id="2147483672" r:id="rId7"/>
    <p:sldLayoutId id="2147483673" r:id="rId8"/>
    <p:sldLayoutId id="2147483667" r:id="rId9"/>
    <p:sldLayoutId id="2147483677" r:id="rId10"/>
    <p:sldLayoutId id="2147483678" r:id="rId11"/>
    <p:sldLayoutId id="2147483679" r:id="rId12"/>
    <p:sldLayoutId id="2147483680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09588" lvl="2" indent="-342900"/>
            <a:endParaRPr lang="en-US" b="0" dirty="0" smtClean="0"/>
          </a:p>
          <a:p>
            <a:pPr marL="509588" lvl="2" indent="-342900"/>
            <a:endParaRPr lang="en-US" dirty="0"/>
          </a:p>
          <a:p>
            <a:pPr marL="509588" lvl="2" indent="-342900"/>
            <a:endParaRPr lang="en-US" b="0" dirty="0" smtClean="0"/>
          </a:p>
          <a:p>
            <a:pPr marL="509588" lvl="2" indent="-342900"/>
            <a:endParaRPr lang="en-US" dirty="0"/>
          </a:p>
          <a:p>
            <a:pPr marL="509588" lvl="2" indent="-342900"/>
            <a:endParaRPr lang="en-US" b="0" dirty="0" smtClean="0"/>
          </a:p>
          <a:p>
            <a:pPr lvl="2" indent="0" algn="ctr">
              <a:buNone/>
            </a:pPr>
            <a:r>
              <a:rPr lang="en-US" sz="6600" dirty="0" smtClean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WHAT IS BIG DATA</a:t>
            </a:r>
            <a:endParaRPr lang="en-US" sz="6600" b="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5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8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3631398" y="2751667"/>
            <a:ext cx="7008688" cy="348262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glow rad="101600">
              <a:schemeClr val="accent1">
                <a:lumMod val="60000"/>
                <a:lumOff val="40000"/>
                <a:alpha val="20000"/>
              </a:schemeClr>
            </a:glow>
            <a:softEdge rad="1905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Challenge</a:t>
            </a:r>
            <a:endParaRPr lang="en-US" dirty="0"/>
          </a:p>
        </p:txBody>
      </p:sp>
      <p:sp>
        <p:nvSpPr>
          <p:cNvPr id="26" name="Can 25"/>
          <p:cNvSpPr/>
          <p:nvPr/>
        </p:nvSpPr>
        <p:spPr>
          <a:xfrm>
            <a:off x="3880668" y="3062111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6121573" y="3062111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9" name="Can 28"/>
          <p:cNvSpPr/>
          <p:nvPr/>
        </p:nvSpPr>
        <p:spPr>
          <a:xfrm>
            <a:off x="8224189" y="3062111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0" name="Can 29"/>
          <p:cNvSpPr/>
          <p:nvPr/>
        </p:nvSpPr>
        <p:spPr>
          <a:xfrm>
            <a:off x="3880668" y="4117622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1" name="Can 30"/>
          <p:cNvSpPr/>
          <p:nvPr/>
        </p:nvSpPr>
        <p:spPr>
          <a:xfrm>
            <a:off x="6121573" y="4117622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8224189" y="4117622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>
            <a:off x="3880668" y="5288844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4" name="Can 33"/>
          <p:cNvSpPr/>
          <p:nvPr/>
        </p:nvSpPr>
        <p:spPr>
          <a:xfrm>
            <a:off x="6121573" y="5288844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5" name="Can 34"/>
          <p:cNvSpPr/>
          <p:nvPr/>
        </p:nvSpPr>
        <p:spPr>
          <a:xfrm>
            <a:off x="8224189" y="5288844"/>
            <a:ext cx="1820386" cy="73377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8" name="Can 37"/>
          <p:cNvSpPr/>
          <p:nvPr/>
        </p:nvSpPr>
        <p:spPr>
          <a:xfrm>
            <a:off x="352787" y="1199445"/>
            <a:ext cx="1481710" cy="987778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r>
              <a:rPr lang="en-US" dirty="0" smtClean="0">
                <a:solidFill>
                  <a:schemeClr val="bg2"/>
                </a:solidFill>
              </a:rPr>
              <a:t>ERP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>
            <a:off x="465680" y="2370667"/>
            <a:ext cx="959582" cy="649111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42" name="Parallelogram 41"/>
          <p:cNvSpPr/>
          <p:nvPr/>
        </p:nvSpPr>
        <p:spPr>
          <a:xfrm>
            <a:off x="609441" y="2511778"/>
            <a:ext cx="959582" cy="649111"/>
          </a:xfrm>
          <a:prstGeom prst="parallelogram">
            <a:avLst/>
          </a:prstGeom>
          <a:pattFill prst="ltHorz">
            <a:fgClr>
              <a:schemeClr val="accent5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7" y="5009233"/>
            <a:ext cx="1225056" cy="1225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7" y="3443110"/>
            <a:ext cx="1247422" cy="12474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62022" y="2751667"/>
            <a:ext cx="663240" cy="268111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 rot="1712091">
            <a:off x="1848384" y="2371636"/>
            <a:ext cx="1918703" cy="11649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 rot="586135" flipV="1">
            <a:off x="1719968" y="3162718"/>
            <a:ext cx="1961732" cy="11911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 flipV="1">
            <a:off x="1632294" y="4258686"/>
            <a:ext cx="1999103" cy="16349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6" y="1541903"/>
            <a:ext cx="951386" cy="379858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 flipV="1">
            <a:off x="1669666" y="5642580"/>
            <a:ext cx="1961732" cy="11911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Joint Engineering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17000"/>
                </a:solidFill>
              </a:rPr>
              <a:t>Disclaimer</a:t>
            </a:r>
            <a:endParaRPr lang="en-US" dirty="0">
              <a:solidFill>
                <a:srgbClr val="E17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E17000"/>
                </a:solidFill>
              </a:rPr>
              <a:t>This document may contain product features and technology directions that are under development or may be under development in the future. </a:t>
            </a:r>
          </a:p>
          <a:p>
            <a:pPr marL="0" indent="0">
              <a:buNone/>
            </a:pPr>
            <a:endParaRPr lang="en-US" sz="1800" dirty="0">
              <a:solidFill>
                <a:srgbClr val="E1700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E17000"/>
                </a:solidFill>
              </a:rPr>
              <a:t>Technical feasibility, market demand, user feedback, and the Apache Software Foundation community development process can all effect timing and final delivery.</a:t>
            </a:r>
          </a:p>
          <a:p>
            <a:pPr marL="0" indent="0">
              <a:buNone/>
            </a:pPr>
            <a:endParaRPr lang="en-US" sz="1800" dirty="0" smtClean="0">
              <a:solidFill>
                <a:srgbClr val="E1700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E17000"/>
                </a:solidFill>
              </a:rPr>
              <a:t>This document’s description of these features and technology directions does not represent a contractual commitment from Hortonworks to deliver these features in any generally available product.</a:t>
            </a:r>
          </a:p>
          <a:p>
            <a:pPr marL="0" indent="0">
              <a:buNone/>
            </a:pPr>
            <a:endParaRPr lang="en-US" sz="1800" dirty="0" smtClean="0">
              <a:solidFill>
                <a:srgbClr val="E1700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E17000"/>
                </a:solidFill>
              </a:rPr>
              <a:t>Product features and technology directions are subject to change, and must not be included in contracts, purchase orders, or sales agreements of any kind.</a:t>
            </a:r>
          </a:p>
          <a:p>
            <a:endParaRPr lang="en-US" sz="1800" dirty="0">
              <a:solidFill>
                <a:srgbClr val="E17000"/>
              </a:solidFill>
            </a:endParaRPr>
          </a:p>
          <a:p>
            <a:pPr lvl="1"/>
            <a:endParaRPr lang="en-US" sz="1800" b="1" dirty="0" smtClean="0">
              <a:solidFill>
                <a:srgbClr val="E17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12" y="761527"/>
            <a:ext cx="8904369" cy="51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29" y="2367171"/>
            <a:ext cx="96805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indent="0" algn="ctr">
              <a:buNone/>
            </a:pPr>
            <a:r>
              <a:rPr lang="en-US" sz="6600" dirty="0" smtClean="0">
                <a:solidFill>
                  <a:srgbClr val="1991C1"/>
                </a:solidFill>
                <a:latin typeface="Calibri"/>
                <a:cs typeface="Calibri"/>
              </a:rPr>
              <a:t>WHERE IS </a:t>
            </a:r>
            <a:r>
              <a:rPr lang="en-US" sz="6600" dirty="0">
                <a:solidFill>
                  <a:srgbClr val="1991C1"/>
                </a:solidFill>
                <a:latin typeface="Calibri"/>
                <a:cs typeface="Calibri"/>
              </a:rPr>
              <a:t>BIG </a:t>
            </a:r>
            <a:r>
              <a:rPr lang="en-US" sz="6600" dirty="0" smtClean="0">
                <a:solidFill>
                  <a:srgbClr val="1991C1"/>
                </a:solidFill>
                <a:latin typeface="Calibri"/>
                <a:cs typeface="Calibri"/>
              </a:rPr>
              <a:t>DATA GOING TO RESIDE</a:t>
            </a:r>
            <a:endParaRPr lang="en-US" sz="6600" dirty="0">
              <a:solidFill>
                <a:srgbClr val="1991C1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18" y="225304"/>
            <a:ext cx="1255932" cy="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946400"/>
            <a:ext cx="25400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946400"/>
            <a:ext cx="25400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80" y="1696154"/>
            <a:ext cx="4872481" cy="3242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574" y="239416"/>
            <a:ext cx="1086593" cy="633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614" y="126998"/>
            <a:ext cx="1271216" cy="8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677353" y="1106435"/>
            <a:ext cx="12358163" cy="4954588"/>
          </a:xfrm>
        </p:spPr>
        <p:txBody>
          <a:bodyPr/>
          <a:lstStyle/>
          <a:p>
            <a:endParaRPr lang="en-US" sz="8000" dirty="0" smtClean="0"/>
          </a:p>
          <a:p>
            <a:r>
              <a:rPr lang="en-US" sz="8000" dirty="0">
                <a:solidFill>
                  <a:srgbClr val="1991C1"/>
                </a:solidFill>
              </a:rPr>
              <a:t>	</a:t>
            </a:r>
            <a:r>
              <a:rPr lang="en-US" sz="8000" dirty="0" smtClean="0">
                <a:solidFill>
                  <a:srgbClr val="1991C1"/>
                </a:solidFill>
              </a:rPr>
              <a:t>		WHERE IS MY DATA?</a:t>
            </a:r>
            <a:endParaRPr lang="en-US" sz="8000" dirty="0">
              <a:solidFill>
                <a:srgbClr val="199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441" y="1106435"/>
            <a:ext cx="10969943" cy="4954588"/>
          </a:xfrm>
        </p:spPr>
        <p:txBody>
          <a:bodyPr/>
          <a:lstStyle/>
          <a:p>
            <a:endParaRPr lang="en-US" sz="8000" dirty="0" smtClean="0"/>
          </a:p>
          <a:p>
            <a:r>
              <a:rPr lang="en-US" sz="6600" dirty="0" smtClean="0">
                <a:solidFill>
                  <a:srgbClr val="1991C1"/>
                </a:solidFill>
              </a:rPr>
              <a:t>WHERE IS THE DATA ORIGINATING FROM?</a:t>
            </a:r>
            <a:endParaRPr lang="en-US" sz="6600" dirty="0">
              <a:solidFill>
                <a:srgbClr val="199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761841" y="1258835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fontAlgn="base" hangingPunct="1">
              <a:spcBef>
                <a:spcPts val="13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 baseline="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58738" rtl="0" eaLnBrk="1" fontAlgn="base" hangingPunct="1">
              <a:spcBef>
                <a:spcPts val="776"/>
              </a:spcBef>
              <a:spcAft>
                <a:spcPct val="0"/>
              </a:spcAft>
              <a:buFont typeface="Lucida Grande"/>
              <a:buNone/>
              <a:tabLst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8" indent="-166688" algn="l" defTabSz="282575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6875" indent="-171450" algn="l" defTabSz="282575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27063" indent="-176213" algn="l" defTabSz="282575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0" dirty="0" smtClean="0"/>
          </a:p>
          <a:p>
            <a:r>
              <a:rPr lang="en-US" sz="8000" dirty="0" smtClean="0">
                <a:solidFill>
                  <a:srgbClr val="1991C1"/>
                </a:solidFill>
              </a:rPr>
              <a:t>IS MY DATA SECURE</a:t>
            </a:r>
            <a:endParaRPr lang="en-US" sz="8000" dirty="0">
              <a:solidFill>
                <a:srgbClr val="199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761841" y="1258835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fontAlgn="base" hangingPunct="1">
              <a:spcBef>
                <a:spcPts val="13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 baseline="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58738" rtl="0" eaLnBrk="1" fontAlgn="base" hangingPunct="1">
              <a:spcBef>
                <a:spcPts val="776"/>
              </a:spcBef>
              <a:spcAft>
                <a:spcPct val="0"/>
              </a:spcAft>
              <a:buFont typeface="Lucida Grande"/>
              <a:buNone/>
              <a:tabLst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8" indent="-166688" algn="l" defTabSz="282575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6875" indent="-171450" algn="l" defTabSz="282575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27063" indent="-176213" algn="l" defTabSz="282575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0" dirty="0" smtClean="0"/>
          </a:p>
          <a:p>
            <a:r>
              <a:rPr lang="en-US" sz="8000" dirty="0" smtClean="0">
                <a:solidFill>
                  <a:srgbClr val="1991C1"/>
                </a:solidFill>
              </a:rPr>
              <a:t>WHO IS ACCESSING MY DATA</a:t>
            </a:r>
            <a:endParaRPr lang="en-US" sz="8000" dirty="0">
              <a:solidFill>
                <a:srgbClr val="199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606614" y="1018946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fontAlgn="base" hangingPunct="1">
              <a:spcBef>
                <a:spcPts val="1376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 baseline="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58738" rtl="0" eaLnBrk="1" fontAlgn="base" hangingPunct="1">
              <a:spcBef>
                <a:spcPts val="776"/>
              </a:spcBef>
              <a:spcAft>
                <a:spcPct val="0"/>
              </a:spcAft>
              <a:buFont typeface="Lucida Grande"/>
              <a:buNone/>
              <a:tabLst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8" indent="-166688" algn="l" defTabSz="282575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6875" indent="-171450" algn="l" defTabSz="282575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27063" indent="-176213" algn="l" defTabSz="282575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0" dirty="0" smtClean="0"/>
          </a:p>
          <a:p>
            <a:r>
              <a:rPr lang="en-US" sz="8000" dirty="0" smtClean="0">
                <a:solidFill>
                  <a:srgbClr val="1991C1"/>
                </a:solidFill>
              </a:rPr>
              <a:t>IS MY DATA BEING SERVED TO THE RIGHT AUDIENCE?</a:t>
            </a:r>
            <a:endParaRPr lang="en-US" sz="8000" dirty="0">
              <a:solidFill>
                <a:srgbClr val="199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Hortonworks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Hortonworks.potx</Template>
  <TotalTime>64544</TotalTime>
  <Words>148</Words>
  <Application>Microsoft Macintosh PowerPoint</Application>
  <PresentationFormat>Custom</PresentationFormat>
  <Paragraphs>30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Hortonworks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Lake Challenge</vt:lpstr>
      <vt:lpstr>Joint Engineering</vt:lpstr>
      <vt:lpstr>Disclaimer</vt:lpstr>
    </vt:vector>
  </TitlesOfParts>
  <Company>Hortonworks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Positioning, Campaigns &amp; 2.0 Launch</dc:title>
  <dc:creator>David McJannet</dc:creator>
  <cp:lastModifiedBy>Shivaji Dutta</cp:lastModifiedBy>
  <cp:revision>779</cp:revision>
  <dcterms:created xsi:type="dcterms:W3CDTF">2013-08-30T22:02:02Z</dcterms:created>
  <dcterms:modified xsi:type="dcterms:W3CDTF">2015-07-29T18:24:43Z</dcterms:modified>
</cp:coreProperties>
</file>